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288" y="-6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58D55A2-473C-47CE-AC4B-D88EC693426E}" type="datetimeFigureOut">
              <a:rPr lang="en-US" smtClean="0"/>
              <a:t>4/18/17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77FAFC5-EB21-4425-9498-5E8A95B031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Terminating Individual employees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2017</a:t>
            </a:r>
          </a:p>
        </p:txBody>
      </p:sp>
    </p:spTree>
    <p:extLst>
      <p:ext uri="{BB962C8B-B14F-4D97-AF65-F5344CB8AC3E}">
        <p14:creationId xmlns:p14="http://schemas.microsoft.com/office/powerpoint/2010/main" val="3876406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Impermissible Grounds for 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i="1" dirty="0">
                <a:solidFill>
                  <a:schemeClr val="accent4"/>
                </a:solidFill>
              </a:rPr>
              <a:t>Retaliation for acts supporting public policy</a:t>
            </a: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b="1" i="1" dirty="0">
              <a:solidFill>
                <a:schemeClr val="accent4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Discriminatory termination – similar prima facie case for disparate treatment, with some added considerations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1089025" indent="-182563">
              <a:spcBef>
                <a:spcPts val="0"/>
              </a:spcBef>
            </a:pPr>
            <a:r>
              <a:rPr lang="en-US" sz="1800" dirty="0"/>
              <a:t>Protected class is relevant to the case</a:t>
            </a:r>
          </a:p>
          <a:p>
            <a:pPr marL="1089025" indent="-182563">
              <a:spcBef>
                <a:spcPts val="0"/>
              </a:spcBef>
            </a:pPr>
            <a:r>
              <a:rPr lang="en-US" sz="1800" dirty="0"/>
              <a:t>Employee was meeting legitimate performance expectations</a:t>
            </a:r>
          </a:p>
          <a:p>
            <a:pPr marL="1089025" indent="-182563">
              <a:spcBef>
                <a:spcPts val="0"/>
              </a:spcBef>
            </a:pPr>
            <a:r>
              <a:rPr lang="en-US" sz="1800" dirty="0"/>
              <a:t>Employee was terminated – or constructively discharged</a:t>
            </a:r>
          </a:p>
          <a:p>
            <a:pPr marL="1089025" indent="-182563">
              <a:spcBef>
                <a:spcPts val="0"/>
              </a:spcBef>
            </a:pPr>
            <a:r>
              <a:rPr lang="en-US" sz="1800" dirty="0"/>
              <a:t>Employer hired someone else from different protected class</a:t>
            </a:r>
          </a:p>
          <a:p>
            <a:pPr marL="1089025" indent="-182563">
              <a:spcBef>
                <a:spcPts val="0"/>
              </a:spcBef>
            </a:pPr>
            <a:r>
              <a:rPr lang="en-US" sz="1800" dirty="0"/>
              <a:t>Similarly situated employee in different protected class engaged in similar conduct but was not terminated</a:t>
            </a:r>
          </a:p>
          <a:p>
            <a:pPr marL="1089025" indent="-182563">
              <a:spcBef>
                <a:spcPts val="0"/>
              </a:spcBef>
            </a:pPr>
            <a:endParaRPr lang="en-US" sz="1800" dirty="0"/>
          </a:p>
          <a:p>
            <a:pPr marL="906462" indent="0">
              <a:spcBef>
                <a:spcPts val="0"/>
              </a:spcBef>
              <a:buNone/>
            </a:pPr>
            <a:r>
              <a:rPr lang="en-US" sz="1800" dirty="0"/>
              <a:t>Analyzed like any other pretext case</a:t>
            </a:r>
          </a:p>
        </p:txBody>
      </p:sp>
    </p:spTree>
    <p:extLst>
      <p:ext uri="{BB962C8B-B14F-4D97-AF65-F5344CB8AC3E}">
        <p14:creationId xmlns:p14="http://schemas.microsoft.com/office/powerpoint/2010/main" val="492433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Cause and Due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Applies almost exclusively to government employers and unionized workplaces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Under this standard, employers have to show that there were good reasons for their decisions, followed by reasonable procedures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Labor agreements – union contracts – almost universally include just cause provisions, as well as a grievance process to challenge discipline and termination decisions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	Result in binding arbitration, rather than court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	Exclusive remedy for employees – unless there was discrimination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Factors to determine if there is just cause: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684213" indent="-184150">
              <a:spcBef>
                <a:spcPts val="0"/>
              </a:spcBef>
            </a:pPr>
            <a:r>
              <a:rPr lang="en-US" sz="1600" dirty="0"/>
              <a:t>There is a rule or standard that prohibits behavior</a:t>
            </a:r>
          </a:p>
          <a:p>
            <a:pPr marL="682625" indent="-182563">
              <a:spcBef>
                <a:spcPts val="0"/>
              </a:spcBef>
            </a:pPr>
            <a:r>
              <a:rPr lang="en-US" sz="1600" dirty="0"/>
              <a:t>The rule is reasonable and communicated to employees</a:t>
            </a:r>
          </a:p>
          <a:p>
            <a:pPr marL="682625" indent="-182563">
              <a:spcBef>
                <a:spcPts val="0"/>
              </a:spcBef>
            </a:pPr>
            <a:r>
              <a:rPr lang="en-US" sz="1600" dirty="0"/>
              <a:t>Consistently enforced</a:t>
            </a:r>
          </a:p>
          <a:p>
            <a:pPr marL="682625" indent="-182563">
              <a:spcBef>
                <a:spcPts val="0"/>
              </a:spcBef>
            </a:pPr>
            <a:r>
              <a:rPr lang="en-US" sz="1600" dirty="0"/>
              <a:t>Due process</a:t>
            </a:r>
          </a:p>
          <a:p>
            <a:pPr marL="682625" indent="-182563">
              <a:spcBef>
                <a:spcPts val="0"/>
              </a:spcBef>
            </a:pPr>
            <a:r>
              <a:rPr lang="en-US" sz="1600" dirty="0"/>
              <a:t>Sufficient proof after investigation</a:t>
            </a:r>
          </a:p>
          <a:p>
            <a:pPr marL="682625" indent="-182563">
              <a:spcBef>
                <a:spcPts val="0"/>
              </a:spcBef>
            </a:pPr>
            <a:r>
              <a:rPr lang="en-US" sz="1600" dirty="0"/>
              <a:t>Progressive discipline</a:t>
            </a:r>
          </a:p>
          <a:p>
            <a:pPr marL="682625" indent="-182563">
              <a:spcBef>
                <a:spcPts val="0"/>
              </a:spcBef>
            </a:pPr>
            <a:r>
              <a:rPr lang="en-US" sz="1600" dirty="0"/>
              <a:t>Mitigating factors</a:t>
            </a:r>
          </a:p>
        </p:txBody>
      </p:sp>
    </p:spTree>
    <p:extLst>
      <p:ext uri="{BB962C8B-B14F-4D97-AF65-F5344CB8AC3E}">
        <p14:creationId xmlns:p14="http://schemas.microsoft.com/office/powerpoint/2010/main" val="3697704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Cause and Due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i="1" dirty="0">
                <a:solidFill>
                  <a:schemeClr val="accent4"/>
                </a:solidFill>
              </a:rPr>
              <a:t>Public employees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Aside from just cause, public employees also have protections based on civil service rules, tenure laws, and the Constitution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Civil service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Set of rules that ensures merit – not political patronage – guides 	employment decisions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Rules often specify testing procedures, hiring and promotions, and 	discipline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Tenure laws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Applies mostly to teachers and professors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Allows educators to freely express controversial ideas and subjects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MN teachers – 3-year probation before you attain tenure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36548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Cause and Due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Constitutional protections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US Constitution protects public employees from wrongful discharge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Due process before being deprived of their property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Employment = property interest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Due process requires notice of charges, explanation of evidence, and 	an opportunity to present their side of the story before a decision is 	made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Free speech protection – depends whether the employee was 	speaking as a citizen on a matter of public concern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i="1" dirty="0" err="1"/>
              <a:t>Decotiis</a:t>
            </a:r>
            <a:r>
              <a:rPr lang="en-US" sz="1800" i="1" dirty="0"/>
              <a:t> </a:t>
            </a:r>
            <a:r>
              <a:rPr lang="en-US" sz="1800" dirty="0"/>
              <a:t>case (p. 662) – whether a speech therapist who urged her 	patients to contact local advocacy groups was engaging in 	constitutionally protected speech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56996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Cause and Due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Montana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Comprehensive wrongful discharge statute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Eliminates employment at will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Discharge is wrongful if any of these conditions are present: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1089025" indent="-182563">
              <a:spcBef>
                <a:spcPts val="0"/>
              </a:spcBef>
            </a:pPr>
            <a:r>
              <a:rPr lang="en-US" sz="1800" dirty="0"/>
              <a:t>Retaliation for refusing to violate public policy</a:t>
            </a:r>
          </a:p>
          <a:p>
            <a:pPr marL="1089025" indent="-182563">
              <a:spcBef>
                <a:spcPts val="0"/>
              </a:spcBef>
            </a:pPr>
            <a:r>
              <a:rPr lang="en-US" sz="1800" dirty="0"/>
              <a:t>Absent just cause</a:t>
            </a:r>
          </a:p>
          <a:p>
            <a:pPr marL="1089025" indent="-182563">
              <a:spcBef>
                <a:spcPts val="0"/>
              </a:spcBef>
            </a:pPr>
            <a:r>
              <a:rPr lang="en-US" sz="1800" dirty="0"/>
              <a:t>Employer violates their own written policy</a:t>
            </a:r>
          </a:p>
        </p:txBody>
      </p:sp>
    </p:spTree>
    <p:extLst>
      <p:ext uri="{BB962C8B-B14F-4D97-AF65-F5344CB8AC3E}">
        <p14:creationId xmlns:p14="http://schemas.microsoft.com/office/powerpoint/2010/main" val="2062653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Terminations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Often the most difficult thing an employer has to do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Employers do not need to be 100% correct about their reasons to terminate an employee, but they should keep good documentation for their reasons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Employees should not be kept in the dark about the reasons for termination 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If there’s a legal challenge, vague reasons look suspicious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Discharges should be handled in a fair and reasonable manner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Allow employees to take reasonable time to say good bye and gather 	their things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Safety concerns – may need to be </a:t>
            </a:r>
            <a:r>
              <a:rPr lang="en-US" sz="1800"/>
              <a:t>more drastic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8537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Termination vs. Constructive Discharge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When an employee resigns / quits on their own, they cannot sue their employer for wrongful termination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BUT – employer’s cannot get around the law by making conditions so intolerable that they are designed to force an employee to quit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“Constructive discharge”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Would a reasonable person have been forced to quit their job?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Harassment cases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Factors to consider: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Demotions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Pay cuts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Reductions in job responsibilities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Reassignment to medial or degrading work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Harassment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Humiliation calculated to encourage resignation</a:t>
            </a:r>
          </a:p>
        </p:txBody>
      </p:sp>
    </p:spTree>
    <p:extLst>
      <p:ext uri="{BB962C8B-B14F-4D97-AF65-F5344CB8AC3E}">
        <p14:creationId xmlns:p14="http://schemas.microsoft.com/office/powerpoint/2010/main" val="3435768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Termination vs. Constructive Discharge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A great example of “constructive discharge” – p.627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Employee goes on vacation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Returns to work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Desk is empty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All belongings packed into a box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Office now being used as a storage space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68533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at Will with 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With employment at will, there is no such thing as wrongful termination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Statutes have created various exceptions to the at will doctrine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NLRA was the first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No terminations for lawful union activity or concerted activity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“Just cause” standard – employers have to prove that terminations were carried out properly and were based on good reasons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Standard of proof – “more likely than not”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Applies to most unionized employers, government, Montana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Most private sector employers – at will with exceptions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Employment at will is the starting point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Employees must show that the termination was illegal</a:t>
            </a:r>
          </a:p>
        </p:txBody>
      </p:sp>
    </p:spTree>
    <p:extLst>
      <p:ext uri="{BB962C8B-B14F-4D97-AF65-F5344CB8AC3E}">
        <p14:creationId xmlns:p14="http://schemas.microsoft.com/office/powerpoint/2010/main" val="68464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Impermissible Grounds for 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Table 18.1 (p. 629) lists the various bases for employee discharge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Constitutional (government employees)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Statutory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Contract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Tort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For most of the private sector, there are essentially four (4) exceptions to employment at will: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1144588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Breach of contract</a:t>
            </a:r>
          </a:p>
          <a:p>
            <a:pPr marL="1144588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Retaliation for actions that support public policy</a:t>
            </a:r>
          </a:p>
          <a:p>
            <a:pPr marL="1144588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Interference with statutory rights</a:t>
            </a:r>
          </a:p>
          <a:p>
            <a:pPr marL="1144588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Discrimination</a:t>
            </a:r>
          </a:p>
          <a:p>
            <a:pPr marL="1144588" indent="-222250">
              <a:spcBef>
                <a:spcPts val="0"/>
              </a:spcBef>
              <a:buFont typeface="+mj-lt"/>
              <a:buAutoNum type="arabicPeriod"/>
            </a:pPr>
            <a:endParaRPr lang="en-US" sz="1800" dirty="0"/>
          </a:p>
          <a:p>
            <a:pPr marL="922338" indent="0">
              <a:spcBef>
                <a:spcPts val="0"/>
              </a:spcBef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80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Impermissible Grounds for 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i="1" dirty="0">
                <a:solidFill>
                  <a:schemeClr val="accent4"/>
                </a:solidFill>
              </a:rPr>
              <a:t>Breach of Contract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Does a contract exist?  Courts look to various criteria: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Specific promises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Promises made frequently and consistently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Source of promises from someone with authority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Promise is not highly conditional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Employer’s conduct is consistent with the promise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Dischargeable offenses are listed in a handbook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Progressive discipline is used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Disclaimers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i="1" dirty="0"/>
              <a:t>Dillon</a:t>
            </a:r>
            <a:r>
              <a:rPr lang="en-US" sz="1800" dirty="0"/>
              <a:t> case (p. 632) – whether an implied contract to use specified termination procedures exists, even though there’s a disclaimer about no employment contract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Disclaimers are OK – as long as they are clear and there are no conflicting policies or practices</a:t>
            </a:r>
          </a:p>
        </p:txBody>
      </p:sp>
    </p:spTree>
    <p:extLst>
      <p:ext uri="{BB962C8B-B14F-4D97-AF65-F5344CB8AC3E}">
        <p14:creationId xmlns:p14="http://schemas.microsoft.com/office/powerpoint/2010/main" val="1611030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Impermissible Grounds for 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i="1" dirty="0">
                <a:solidFill>
                  <a:schemeClr val="accent4"/>
                </a:solidFill>
              </a:rPr>
              <a:t>Retaliation for acts supporting public policy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Employers can be used for wrongful discharge when they terminate an employee for taking action that public policy requires or commends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Elements of a claim (p. 638)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684213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Clear public policy relevant to the conduct</a:t>
            </a:r>
          </a:p>
          <a:p>
            <a:pPr marL="684213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Discouraging the conduct would undermine the public policy</a:t>
            </a:r>
          </a:p>
          <a:p>
            <a:pPr marL="684213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Engaging in conduct supporting the public policy resulted in termination</a:t>
            </a:r>
          </a:p>
          <a:p>
            <a:pPr marL="684213" indent="-222250">
              <a:spcBef>
                <a:spcPts val="0"/>
              </a:spcBef>
              <a:buFont typeface="+mj-lt"/>
              <a:buAutoNum type="arabicPeriod"/>
            </a:pPr>
            <a:endParaRPr lang="en-US" sz="1800" dirty="0"/>
          </a:p>
          <a:p>
            <a:pPr marL="461963" indent="0">
              <a:spcBef>
                <a:spcPts val="0"/>
              </a:spcBef>
              <a:buNone/>
            </a:pPr>
            <a:r>
              <a:rPr lang="en-US" sz="1800" dirty="0"/>
              <a:t>Employer can then show an overriding justification for the termination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i="1" dirty="0"/>
              <a:t>Danny </a:t>
            </a:r>
            <a:r>
              <a:rPr lang="en-US" sz="1800" dirty="0"/>
              <a:t>case (p. 639) – whether there is consistent public policy basis for the employee’s actions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2447369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Impermissible Grounds for 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i="1" dirty="0">
                <a:solidFill>
                  <a:schemeClr val="accent4"/>
                </a:solidFill>
              </a:rPr>
              <a:t>Retaliation for acts supporting public policy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Four varieties of cases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1144588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Refusing to commit an illegal act</a:t>
            </a:r>
          </a:p>
          <a:p>
            <a:pPr marL="1144588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Exercising a legal right</a:t>
            </a:r>
          </a:p>
          <a:p>
            <a:pPr marL="1144588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Performing a public duty</a:t>
            </a:r>
          </a:p>
          <a:p>
            <a:pPr marL="1144588" indent="-22225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Reporting illegal activity – “Whistleblowing”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Whistleblowing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Report activities of employers that are illegal or injurious to the public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Various states have whistleblowing statutes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i="1" dirty="0"/>
              <a:t>Sharkey </a:t>
            </a:r>
            <a:r>
              <a:rPr lang="en-US" sz="1800" dirty="0"/>
              <a:t>case (p. 647) – reporting financial wrongdoing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Federal employees – Whistleblower Protection Act (WPA)</a:t>
            </a:r>
          </a:p>
        </p:txBody>
      </p:sp>
    </p:spTree>
    <p:extLst>
      <p:ext uri="{BB962C8B-B14F-4D97-AF65-F5344CB8AC3E}">
        <p14:creationId xmlns:p14="http://schemas.microsoft.com/office/powerpoint/2010/main" val="3145391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Impermissible Grounds for 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i="1" dirty="0">
                <a:solidFill>
                  <a:schemeClr val="accent4"/>
                </a:solidFill>
              </a:rPr>
              <a:t>Retaliation for acts supporting public policy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Civic duty laws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Example – jury service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Most states have laws covering employees who serve on juries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Anti-retaliation 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Most of the statutes we discussed have anti-retaliation protections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Off-duty conduct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Very slippery area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MN – off duty conduct must have “nexus” to the job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231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98</TotalTime>
  <Words>508</Words>
  <Application>Microsoft Office PowerPoint</Application>
  <PresentationFormat>On-screen Show (4:3)</PresentationFormat>
  <Paragraphs>205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Terminating Individual employees</vt:lpstr>
      <vt:lpstr>Termination vs. Constructive Discharge</vt:lpstr>
      <vt:lpstr>Termination vs. Constructive Discharge</vt:lpstr>
      <vt:lpstr>Employment at Will with Exceptions</vt:lpstr>
      <vt:lpstr>Impermissible Grounds for Termination</vt:lpstr>
      <vt:lpstr>Impermissible Grounds for Termination</vt:lpstr>
      <vt:lpstr>Impermissible Grounds for Termination</vt:lpstr>
      <vt:lpstr>Impermissible Grounds for Termination</vt:lpstr>
      <vt:lpstr>Impermissible Grounds for Termination</vt:lpstr>
      <vt:lpstr>Impermissible Grounds for Termination</vt:lpstr>
      <vt:lpstr>Just Cause and Due Process</vt:lpstr>
      <vt:lpstr>Just Cause and Due Process</vt:lpstr>
      <vt:lpstr>Just Cause and Due Process</vt:lpstr>
      <vt:lpstr>Just Cause and Due Process</vt:lpstr>
      <vt:lpstr>Handling Terminations</vt:lpstr>
    </vt:vector>
  </TitlesOfParts>
  <Company>Minneapolis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Terminating Individual employees</dc:title>
  <dc:creator>Steven Barrett</dc:creator>
  <cp:lastModifiedBy>Steven Barrett</cp:lastModifiedBy>
  <cp:revision>26</cp:revision>
  <dcterms:created xsi:type="dcterms:W3CDTF">2013-04-18T12:22:01Z</dcterms:created>
  <dcterms:modified xsi:type="dcterms:W3CDTF">2017-04-18T18:05:32Z</dcterms:modified>
</cp:coreProperties>
</file>